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33" r:id="rId11"/>
    <p:sldId id="334" r:id="rId12"/>
    <p:sldId id="335" r:id="rId13"/>
    <p:sldId id="336" r:id="rId14"/>
    <p:sldId id="337" r:id="rId15"/>
    <p:sldId id="338" r:id="rId16"/>
    <p:sldId id="28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28-Oct-22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CLOUD TECHNOLOGY FUNDAMENTALS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COURSE CODE:</a:t>
            </a:r>
            <a:r>
              <a:rPr lang="en-US" b="1" dirty="0" smtClean="0">
                <a:solidFill>
                  <a:srgbClr val="002060"/>
                </a:solidFill>
              </a:rPr>
              <a:t>21UCA501 UNIT - V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TITLE: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Securing the </a:t>
            </a:r>
            <a:r>
              <a:rPr lang="en-US" b="1" dirty="0" smtClean="0">
                <a:solidFill>
                  <a:schemeClr val="tx1"/>
                </a:solidFill>
              </a:rPr>
              <a:t>Cloud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YEAR: </a:t>
            </a:r>
            <a:r>
              <a:rPr lang="en-US" b="1" dirty="0" smtClean="0">
                <a:solidFill>
                  <a:srgbClr val="002060"/>
                </a:solidFill>
              </a:rPr>
              <a:t>III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Lifecycle </a:t>
            </a:r>
            <a:r>
              <a:rPr lang="en-US" sz="4000" b="1" dirty="0" smtClean="0"/>
              <a:t>management</a:t>
            </a:r>
          </a:p>
          <a:p>
            <a:pPr marL="0" indent="0" algn="just">
              <a:buNone/>
            </a:pPr>
            <a:r>
              <a:rPr lang="en-US" sz="3600" dirty="0" smtClean="0"/>
              <a:t>1) The </a:t>
            </a:r>
            <a:r>
              <a:rPr lang="en-US" sz="3600" dirty="0"/>
              <a:t>definition of the service as a template for </a:t>
            </a:r>
            <a:r>
              <a:rPr lang="en-US" sz="3600" dirty="0">
                <a:solidFill>
                  <a:srgbClr val="FF0000"/>
                </a:solidFill>
              </a:rPr>
              <a:t>creating </a:t>
            </a:r>
            <a:r>
              <a:rPr lang="en-US" sz="3600" dirty="0" smtClean="0">
                <a:solidFill>
                  <a:srgbClr val="FF0000"/>
                </a:solidFill>
              </a:rPr>
              <a:t>instances </a:t>
            </a:r>
            <a:r>
              <a:rPr lang="en-US" sz="3600" dirty="0" smtClean="0"/>
              <a:t>Tasks </a:t>
            </a:r>
            <a:r>
              <a:rPr lang="en-US" sz="3600" dirty="0"/>
              <a:t>performed in Phase 1 include the </a:t>
            </a:r>
            <a:r>
              <a:rPr lang="en-US" sz="3600" dirty="0" smtClean="0"/>
              <a:t>   </a:t>
            </a:r>
            <a:r>
              <a:rPr lang="en-US" sz="3600" dirty="0" smtClean="0">
                <a:solidFill>
                  <a:srgbClr val="FF0000"/>
                </a:solidFill>
              </a:rPr>
              <a:t>creation</a:t>
            </a:r>
            <a:r>
              <a:rPr lang="en-US" sz="3600" dirty="0">
                <a:solidFill>
                  <a:srgbClr val="FF0000"/>
                </a:solidFill>
              </a:rPr>
              <a:t>, updating, and deletion </a:t>
            </a:r>
            <a:r>
              <a:rPr lang="en-US" sz="3600" dirty="0"/>
              <a:t>of  </a:t>
            </a:r>
            <a:r>
              <a:rPr lang="en-US" sz="3600" dirty="0" smtClean="0"/>
              <a:t>service templates</a:t>
            </a:r>
            <a:r>
              <a:rPr lang="en-US" sz="36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81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Lifecycle </a:t>
            </a:r>
            <a:r>
              <a:rPr lang="en-US" sz="4000" b="1" dirty="0" smtClean="0"/>
              <a:t>management</a:t>
            </a:r>
          </a:p>
          <a:p>
            <a:pPr algn="just"/>
            <a:r>
              <a:rPr lang="en-US" sz="3600" dirty="0" smtClean="0"/>
              <a:t> </a:t>
            </a:r>
            <a:r>
              <a:rPr lang="en-US" sz="3600" b="1" dirty="0"/>
              <a:t>2. </a:t>
            </a:r>
            <a:r>
              <a:rPr lang="en-US" sz="3600" dirty="0">
                <a:solidFill>
                  <a:srgbClr val="FF0000"/>
                </a:solidFill>
              </a:rPr>
              <a:t>Client interactions </a:t>
            </a:r>
            <a:r>
              <a:rPr lang="en-US" sz="3600" dirty="0"/>
              <a:t>with the service, usually through an </a:t>
            </a:r>
            <a:r>
              <a:rPr lang="en-US" sz="3600" dirty="0">
                <a:solidFill>
                  <a:srgbClr val="FF0000"/>
                </a:solidFill>
              </a:rPr>
              <a:t>SLA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0000"/>
                </a:solidFill>
              </a:rPr>
              <a:t>(Service Level </a:t>
            </a:r>
            <a:r>
              <a:rPr lang="en-US" sz="3600" dirty="0" smtClean="0">
                <a:solidFill>
                  <a:srgbClr val="FF0000"/>
                </a:solidFill>
              </a:rPr>
              <a:t>Agreement)</a:t>
            </a:r>
            <a:r>
              <a:rPr lang="en-US" sz="3600" dirty="0" smtClean="0"/>
              <a:t> Contract This </a:t>
            </a:r>
            <a:r>
              <a:rPr lang="en-US" sz="3600" dirty="0"/>
              <a:t>phase manages </a:t>
            </a:r>
            <a:r>
              <a:rPr lang="en-US" sz="3600" dirty="0">
                <a:solidFill>
                  <a:srgbClr val="FF0000"/>
                </a:solidFill>
              </a:rPr>
              <a:t>client relationships and creates</a:t>
            </a:r>
            <a:r>
              <a:rPr lang="en-US" sz="3600" dirty="0"/>
              <a:t> and </a:t>
            </a:r>
            <a:r>
              <a:rPr lang="en-US" sz="3600" dirty="0">
                <a:solidFill>
                  <a:srgbClr val="FF0000"/>
                </a:solidFill>
              </a:rPr>
              <a:t>manages service </a:t>
            </a:r>
            <a:r>
              <a:rPr lang="en-US" sz="3600" dirty="0"/>
              <a:t>contracts.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Lifecycle </a:t>
            </a:r>
            <a:r>
              <a:rPr lang="en-US" sz="4000" b="1" dirty="0" smtClean="0"/>
              <a:t>management</a:t>
            </a:r>
          </a:p>
          <a:p>
            <a:pPr algn="just"/>
            <a:r>
              <a:rPr lang="en-US" sz="3600" dirty="0" smtClean="0"/>
              <a:t> </a:t>
            </a:r>
            <a:r>
              <a:rPr lang="en-US" sz="3600" b="1" dirty="0" smtClean="0"/>
              <a:t> </a:t>
            </a:r>
            <a:r>
              <a:rPr lang="en-US" sz="3600" b="1" dirty="0"/>
              <a:t>3. </a:t>
            </a:r>
            <a:r>
              <a:rPr lang="en-US" sz="3600" dirty="0"/>
              <a:t>The </a:t>
            </a:r>
            <a:r>
              <a:rPr lang="en-US" sz="3600" dirty="0">
                <a:solidFill>
                  <a:srgbClr val="FF0000"/>
                </a:solidFill>
              </a:rPr>
              <a:t>deployment of an instance </a:t>
            </a:r>
            <a:r>
              <a:rPr lang="en-US" sz="3600" dirty="0"/>
              <a:t>to the cloud and the </a:t>
            </a:r>
            <a:r>
              <a:rPr lang="en-US" sz="3600" dirty="0">
                <a:solidFill>
                  <a:srgbClr val="FF0000"/>
                </a:solidFill>
              </a:rPr>
              <a:t>runtime management of </a:t>
            </a:r>
            <a:r>
              <a:rPr lang="en-US" sz="3600" dirty="0" smtClean="0">
                <a:solidFill>
                  <a:srgbClr val="FF0000"/>
                </a:solidFill>
              </a:rPr>
              <a:t>instances Tasks </a:t>
            </a:r>
            <a:r>
              <a:rPr lang="en-US" sz="3600" dirty="0">
                <a:solidFill>
                  <a:srgbClr val="FF0000"/>
                </a:solidFill>
              </a:rPr>
              <a:t>performed </a:t>
            </a:r>
            <a:r>
              <a:rPr lang="en-US" sz="3600" dirty="0"/>
              <a:t>in Phase 3 include the </a:t>
            </a:r>
            <a:r>
              <a:rPr lang="en-US" sz="3600" dirty="0">
                <a:solidFill>
                  <a:srgbClr val="FF0000"/>
                </a:solidFill>
              </a:rPr>
              <a:t>creation, updating, and deletion of service offerings</a:t>
            </a:r>
            <a:r>
              <a:rPr lang="en-US" sz="36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7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Lifecycle </a:t>
            </a:r>
            <a:r>
              <a:rPr lang="en-US" sz="4000" b="1" dirty="0" smtClean="0"/>
              <a:t>management</a:t>
            </a:r>
          </a:p>
          <a:p>
            <a:pPr algn="just"/>
            <a:r>
              <a:rPr lang="en-US" sz="3600" dirty="0" smtClean="0"/>
              <a:t> </a:t>
            </a:r>
            <a:r>
              <a:rPr lang="en-US" sz="3600" b="1" dirty="0" smtClean="0"/>
              <a:t> </a:t>
            </a:r>
            <a:r>
              <a:rPr lang="en-US" sz="3600" b="1" dirty="0"/>
              <a:t>4. </a:t>
            </a:r>
            <a:r>
              <a:rPr lang="en-US" sz="3600" dirty="0"/>
              <a:t>The definition of the a</a:t>
            </a:r>
            <a:r>
              <a:rPr lang="en-US" sz="3600" dirty="0">
                <a:solidFill>
                  <a:srgbClr val="FF0000"/>
                </a:solidFill>
              </a:rPr>
              <a:t>ttributes</a:t>
            </a:r>
            <a:r>
              <a:rPr lang="en-US" sz="3600" dirty="0"/>
              <a:t> of the service while in operation and </a:t>
            </a:r>
            <a:r>
              <a:rPr lang="en-US" sz="3600" dirty="0">
                <a:solidFill>
                  <a:srgbClr val="FF0000"/>
                </a:solidFill>
              </a:rPr>
              <a:t>performance of </a:t>
            </a:r>
            <a:r>
              <a:rPr lang="en-US" sz="3600" dirty="0" smtClean="0">
                <a:solidFill>
                  <a:srgbClr val="FF0000"/>
                </a:solidFill>
              </a:rPr>
              <a:t>modifications </a:t>
            </a:r>
            <a:r>
              <a:rPr lang="en-US" sz="3600" dirty="0" smtClean="0"/>
              <a:t>of </a:t>
            </a:r>
            <a:r>
              <a:rPr lang="en-US" sz="3600" dirty="0"/>
              <a:t>its </a:t>
            </a:r>
            <a:r>
              <a:rPr lang="en-US" sz="3600" dirty="0" smtClean="0"/>
              <a:t>properties The </a:t>
            </a:r>
            <a:r>
              <a:rPr lang="en-US" sz="3600" dirty="0">
                <a:solidFill>
                  <a:srgbClr val="FF0000"/>
                </a:solidFill>
              </a:rPr>
              <a:t>chief task during </a:t>
            </a:r>
            <a:r>
              <a:rPr lang="en-US" sz="3600" dirty="0"/>
              <a:t>this </a:t>
            </a:r>
            <a:r>
              <a:rPr lang="en-US" sz="3600" dirty="0">
                <a:solidFill>
                  <a:srgbClr val="FF0000"/>
                </a:solidFill>
              </a:rPr>
              <a:t>management phase </a:t>
            </a:r>
            <a:r>
              <a:rPr lang="en-US" sz="3600" dirty="0"/>
              <a:t>is to perform service </a:t>
            </a:r>
            <a:r>
              <a:rPr lang="en-US" sz="3600" dirty="0">
                <a:solidFill>
                  <a:srgbClr val="FF0000"/>
                </a:solidFill>
              </a:rPr>
              <a:t>optimization </a:t>
            </a:r>
            <a:r>
              <a:rPr lang="en-US" sz="3600" dirty="0" smtClean="0">
                <a:solidFill>
                  <a:srgbClr val="FF0000"/>
                </a:solidFill>
              </a:rPr>
              <a:t>and customization</a:t>
            </a:r>
            <a:r>
              <a:rPr lang="en-US" sz="36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Lifecycle </a:t>
            </a:r>
            <a:r>
              <a:rPr lang="en-US" sz="4000" b="1" dirty="0" smtClean="0"/>
              <a:t>management</a:t>
            </a:r>
          </a:p>
          <a:p>
            <a:pPr algn="just"/>
            <a:r>
              <a:rPr lang="en-US" sz="3600" dirty="0" smtClean="0"/>
              <a:t> </a:t>
            </a:r>
            <a:r>
              <a:rPr lang="en-US" sz="3600" b="1" dirty="0" smtClean="0"/>
              <a:t> </a:t>
            </a:r>
            <a:r>
              <a:rPr lang="en-US" sz="3600" b="1" dirty="0"/>
              <a:t>5. </a:t>
            </a:r>
            <a:r>
              <a:rPr lang="en-US" sz="3600" dirty="0"/>
              <a:t>Management of the </a:t>
            </a:r>
            <a:r>
              <a:rPr lang="en-US" sz="3600" dirty="0">
                <a:solidFill>
                  <a:srgbClr val="FF0000"/>
                </a:solidFill>
              </a:rPr>
              <a:t>operation of instances</a:t>
            </a:r>
            <a:r>
              <a:rPr lang="en-US" sz="3600" dirty="0"/>
              <a:t> and </a:t>
            </a:r>
            <a:r>
              <a:rPr lang="en-US" sz="3600" dirty="0">
                <a:solidFill>
                  <a:srgbClr val="FF0000"/>
                </a:solidFill>
              </a:rPr>
              <a:t>routine </a:t>
            </a:r>
            <a:r>
              <a:rPr lang="en-US" sz="3600" dirty="0" smtClean="0">
                <a:solidFill>
                  <a:srgbClr val="FF0000"/>
                </a:solidFill>
              </a:rPr>
              <a:t>maintenance During</a:t>
            </a:r>
            <a:r>
              <a:rPr lang="en-US" sz="3600" dirty="0" smtClean="0"/>
              <a:t> </a:t>
            </a:r>
            <a:r>
              <a:rPr lang="en-US" sz="3600" dirty="0"/>
              <a:t>Phase 5, you must </a:t>
            </a:r>
            <a:r>
              <a:rPr lang="en-US" sz="3600" dirty="0">
                <a:solidFill>
                  <a:srgbClr val="FF0000"/>
                </a:solidFill>
              </a:rPr>
              <a:t>monitor resources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track and respond to events</a:t>
            </a:r>
            <a:r>
              <a:rPr lang="en-US" sz="3600" dirty="0"/>
              <a:t>, and </a:t>
            </a:r>
            <a:r>
              <a:rPr lang="en-US" sz="3600" dirty="0" smtClean="0">
                <a:solidFill>
                  <a:srgbClr val="FF0000"/>
                </a:solidFill>
              </a:rPr>
              <a:t>perform reporting </a:t>
            </a:r>
            <a:r>
              <a:rPr lang="en-US" sz="3600" dirty="0">
                <a:solidFill>
                  <a:srgbClr val="FF0000"/>
                </a:solidFill>
              </a:rPr>
              <a:t>and billing functions.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82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Lifecycle </a:t>
            </a:r>
            <a:r>
              <a:rPr lang="en-US" sz="4000" b="1" dirty="0" smtClean="0"/>
              <a:t>management</a:t>
            </a:r>
          </a:p>
          <a:p>
            <a:pPr algn="just"/>
            <a:r>
              <a:rPr lang="en-US" sz="3600" dirty="0" smtClean="0"/>
              <a:t> </a:t>
            </a:r>
            <a:r>
              <a:rPr lang="en-US" sz="3600" b="1" dirty="0" smtClean="0"/>
              <a:t> 6</a:t>
            </a:r>
            <a:r>
              <a:rPr lang="en-US" sz="3600" b="1" dirty="0"/>
              <a:t>. </a:t>
            </a:r>
            <a:r>
              <a:rPr lang="en-US" sz="3600" dirty="0"/>
              <a:t>Retirement of the </a:t>
            </a:r>
            <a:r>
              <a:rPr lang="en-US" sz="3600" dirty="0" smtClean="0"/>
              <a:t>service </a:t>
            </a:r>
            <a:r>
              <a:rPr lang="en-US" sz="3600" dirty="0" smtClean="0">
                <a:solidFill>
                  <a:srgbClr val="FF0000"/>
                </a:solidFill>
              </a:rPr>
              <a:t>End </a:t>
            </a:r>
            <a:r>
              <a:rPr lang="en-US" sz="3600" dirty="0">
                <a:solidFill>
                  <a:srgbClr val="FF0000"/>
                </a:solidFill>
              </a:rPr>
              <a:t>of life tasks include data protection</a:t>
            </a:r>
            <a:r>
              <a:rPr lang="en-US" sz="3600" dirty="0"/>
              <a:t> and </a:t>
            </a:r>
            <a:r>
              <a:rPr lang="en-US" sz="3600" dirty="0">
                <a:solidFill>
                  <a:srgbClr val="FF0000"/>
                </a:solidFill>
              </a:rPr>
              <a:t>system migration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archiving, and </a:t>
            </a:r>
            <a:r>
              <a:rPr lang="en-US" sz="3600" dirty="0" smtClean="0">
                <a:solidFill>
                  <a:srgbClr val="FF0000"/>
                </a:solidFill>
              </a:rPr>
              <a:t>service </a:t>
            </a:r>
            <a:r>
              <a:rPr lang="en-US" sz="3600" dirty="0" smtClean="0"/>
              <a:t>contract </a:t>
            </a:r>
            <a:r>
              <a:rPr lang="en-US" sz="3600" dirty="0"/>
              <a:t>termination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74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smtClean="0">
                <a:solidFill>
                  <a:srgbClr val="FF0000"/>
                </a:solidFill>
              </a:rPr>
              <a:t>Thank </a:t>
            </a:r>
            <a:r>
              <a:rPr lang="en-US" sz="6000" b="1" dirty="0" smtClean="0">
                <a:solidFill>
                  <a:srgbClr val="FF0000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797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Securing the </a:t>
            </a:r>
            <a:r>
              <a:rPr lang="en-US" sz="4000" b="1" dirty="0" smtClean="0"/>
              <a:t>Cloud</a:t>
            </a:r>
          </a:p>
          <a:p>
            <a:pPr algn="just"/>
            <a:r>
              <a:rPr lang="en-US" sz="3600" dirty="0"/>
              <a:t>The Internet was </a:t>
            </a:r>
            <a:r>
              <a:rPr lang="en-US" sz="3600" dirty="0">
                <a:solidFill>
                  <a:srgbClr val="FF0000"/>
                </a:solidFill>
              </a:rPr>
              <a:t>designed primarily to be resilient</a:t>
            </a:r>
            <a:r>
              <a:rPr lang="en-US" sz="3600" dirty="0"/>
              <a:t>; it was </a:t>
            </a:r>
            <a:r>
              <a:rPr lang="en-US" sz="3600" dirty="0">
                <a:solidFill>
                  <a:srgbClr val="FF0000"/>
                </a:solidFill>
              </a:rPr>
              <a:t>not designed to be secure</a:t>
            </a:r>
            <a:r>
              <a:rPr lang="en-US" sz="3600" dirty="0"/>
              <a:t>. Any </a:t>
            </a:r>
            <a:r>
              <a:rPr lang="en-US" sz="3600" dirty="0" smtClean="0"/>
              <a:t>distributed application </a:t>
            </a:r>
            <a:r>
              <a:rPr lang="en-US" sz="3600" dirty="0"/>
              <a:t>has a much greater attack surface than an application that is </a:t>
            </a:r>
            <a:r>
              <a:rPr lang="en-US" sz="3600" dirty="0">
                <a:solidFill>
                  <a:srgbClr val="FF0000"/>
                </a:solidFill>
              </a:rPr>
              <a:t>closely held on </a:t>
            </a:r>
            <a:r>
              <a:rPr lang="en-US" sz="3600" dirty="0" smtClean="0">
                <a:solidFill>
                  <a:srgbClr val="FF0000"/>
                </a:solidFill>
              </a:rPr>
              <a:t>a Local </a:t>
            </a:r>
            <a:r>
              <a:rPr lang="en-US" sz="3600" dirty="0">
                <a:solidFill>
                  <a:srgbClr val="FF0000"/>
                </a:solidFill>
              </a:rPr>
              <a:t>Area Network.</a:t>
            </a:r>
          </a:p>
        </p:txBody>
      </p:sp>
    </p:spTree>
    <p:extLst>
      <p:ext uri="{BB962C8B-B14F-4D97-AF65-F5344CB8AC3E}">
        <p14:creationId xmlns:p14="http://schemas.microsoft.com/office/powerpoint/2010/main" val="22766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Securing the </a:t>
            </a:r>
            <a:r>
              <a:rPr lang="en-US" sz="4000" b="1" dirty="0" smtClean="0"/>
              <a:t>Cloud</a:t>
            </a:r>
          </a:p>
          <a:p>
            <a:pPr algn="just"/>
            <a:r>
              <a:rPr lang="en-US" sz="3600" dirty="0"/>
              <a:t>In the report </a:t>
            </a:r>
            <a:r>
              <a:rPr lang="en-US" sz="3600" dirty="0">
                <a:solidFill>
                  <a:srgbClr val="FF0000"/>
                </a:solidFill>
              </a:rPr>
              <a:t>“Assessing the Security Risks of Cloud Computing,</a:t>
            </a:r>
            <a:r>
              <a:rPr lang="en-US" sz="3600" dirty="0"/>
              <a:t>” Jay </a:t>
            </a:r>
            <a:r>
              <a:rPr lang="en-US" sz="3600" dirty="0" err="1"/>
              <a:t>Heiser</a:t>
            </a:r>
            <a:r>
              <a:rPr lang="en-US" sz="3600" dirty="0"/>
              <a:t> and Mark </a:t>
            </a:r>
            <a:r>
              <a:rPr lang="en-US" sz="3600" dirty="0" err="1"/>
              <a:t>Nicolett</a:t>
            </a:r>
            <a:r>
              <a:rPr lang="en-US" sz="3600" dirty="0"/>
              <a:t> </a:t>
            </a:r>
            <a:r>
              <a:rPr lang="en-US" sz="3600" dirty="0" smtClean="0"/>
              <a:t>of the </a:t>
            </a:r>
            <a:r>
              <a:rPr lang="en-US" sz="3600" dirty="0"/>
              <a:t>Gartner Group (http://www.gartner.com/DisplayDocument?id=685308)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7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/>
              <a:t>Securing the </a:t>
            </a:r>
            <a:r>
              <a:rPr lang="en-US" sz="4000" b="1" dirty="0" smtClean="0"/>
              <a:t>Cloud</a:t>
            </a:r>
          </a:p>
          <a:p>
            <a:r>
              <a:rPr lang="en-US" sz="3600" dirty="0" smtClean="0"/>
              <a:t>Highlighted the </a:t>
            </a:r>
            <a:r>
              <a:rPr lang="en-US" sz="3600" dirty="0"/>
              <a:t>following areas of cloud computing that they felt were uniquely troublesome</a:t>
            </a:r>
            <a:r>
              <a:rPr lang="en-US" sz="3600" dirty="0" smtClean="0"/>
              <a:t>:</a:t>
            </a:r>
          </a:p>
          <a:p>
            <a:r>
              <a:rPr lang="en-US" sz="3600" dirty="0">
                <a:solidFill>
                  <a:srgbClr val="FF0000"/>
                </a:solidFill>
              </a:rPr>
              <a:t>Auditing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Data </a:t>
            </a:r>
            <a:r>
              <a:rPr lang="en-US" sz="3600" dirty="0">
                <a:solidFill>
                  <a:srgbClr val="FF0000"/>
                </a:solidFill>
              </a:rPr>
              <a:t>integrity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e-Discovery </a:t>
            </a:r>
            <a:r>
              <a:rPr lang="en-US" sz="3600" dirty="0">
                <a:solidFill>
                  <a:srgbClr val="FF0000"/>
                </a:solidFill>
              </a:rPr>
              <a:t>for legal compliance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Privacy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Recovery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Regulatory compliance</a:t>
            </a:r>
          </a:p>
        </p:txBody>
      </p:sp>
    </p:spTree>
    <p:extLst>
      <p:ext uri="{BB962C8B-B14F-4D97-AF65-F5344CB8AC3E}">
        <p14:creationId xmlns:p14="http://schemas.microsoft.com/office/powerpoint/2010/main" val="36654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Securing the </a:t>
            </a:r>
            <a:r>
              <a:rPr lang="en-US" sz="4000" b="1" dirty="0" smtClean="0"/>
              <a:t>Cloud</a:t>
            </a:r>
          </a:p>
          <a:p>
            <a:pPr algn="just"/>
            <a:r>
              <a:rPr lang="en-US" sz="3600" dirty="0"/>
              <a:t>Your </a:t>
            </a:r>
            <a:r>
              <a:rPr lang="en-US" sz="3600" dirty="0">
                <a:solidFill>
                  <a:srgbClr val="FF0000"/>
                </a:solidFill>
              </a:rPr>
              <a:t>risks in any cloud deployment </a:t>
            </a:r>
            <a:r>
              <a:rPr lang="en-US" sz="3600" dirty="0"/>
              <a:t>are dependent upon the </a:t>
            </a:r>
            <a:r>
              <a:rPr lang="en-US" sz="3600" dirty="0">
                <a:solidFill>
                  <a:srgbClr val="FF0000"/>
                </a:solidFill>
              </a:rPr>
              <a:t>particular cloud service model </a:t>
            </a:r>
            <a:r>
              <a:rPr lang="en-US" sz="3600" dirty="0" smtClean="0"/>
              <a:t>chosen and </a:t>
            </a:r>
            <a:r>
              <a:rPr lang="en-US" sz="3600" dirty="0"/>
              <a:t>the type of cloud on which you </a:t>
            </a:r>
            <a:r>
              <a:rPr lang="en-US" sz="3600" dirty="0">
                <a:solidFill>
                  <a:srgbClr val="FF0000"/>
                </a:solidFill>
              </a:rPr>
              <a:t>deploy your applications</a:t>
            </a:r>
            <a:r>
              <a:rPr lang="en-US" sz="3600" dirty="0"/>
              <a:t>. In order to </a:t>
            </a:r>
            <a:r>
              <a:rPr lang="en-US" sz="3600" dirty="0">
                <a:solidFill>
                  <a:srgbClr val="FF0000"/>
                </a:solidFill>
              </a:rPr>
              <a:t>evaluate your risks, </a:t>
            </a:r>
            <a:r>
              <a:rPr lang="en-US" sz="3600" dirty="0" smtClean="0">
                <a:solidFill>
                  <a:srgbClr val="FF0000"/>
                </a:solidFill>
              </a:rPr>
              <a:t>you need </a:t>
            </a:r>
            <a:r>
              <a:rPr lang="en-US" sz="3600" dirty="0">
                <a:solidFill>
                  <a:srgbClr val="FF0000"/>
                </a:solidFill>
              </a:rPr>
              <a:t>to perform the following </a:t>
            </a:r>
            <a:r>
              <a:rPr lang="en-US" sz="3600" dirty="0" smtClean="0">
                <a:solidFill>
                  <a:srgbClr val="FF0000"/>
                </a:solidFill>
              </a:rPr>
              <a:t>analysis: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45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Securing the </a:t>
            </a:r>
            <a:r>
              <a:rPr lang="en-US" sz="4000" b="1" dirty="0" smtClean="0"/>
              <a:t>Cloud</a:t>
            </a:r>
          </a:p>
          <a:p>
            <a:pPr algn="just"/>
            <a:r>
              <a:rPr lang="en-US" sz="3600" b="1" dirty="0"/>
              <a:t>1. </a:t>
            </a:r>
            <a:r>
              <a:rPr lang="en-US" sz="3600" dirty="0"/>
              <a:t>Determine which resources </a:t>
            </a:r>
            <a:r>
              <a:rPr lang="en-US" sz="3600" dirty="0">
                <a:solidFill>
                  <a:srgbClr val="FF0000"/>
                </a:solidFill>
              </a:rPr>
              <a:t>(data, services, or applications)</a:t>
            </a:r>
            <a:r>
              <a:rPr lang="en-US" sz="3600" dirty="0"/>
              <a:t> you </a:t>
            </a:r>
            <a:r>
              <a:rPr lang="en-US" sz="3600" dirty="0" smtClean="0"/>
              <a:t>are planning  </a:t>
            </a:r>
            <a:r>
              <a:rPr lang="en-US" sz="3600" dirty="0" smtClean="0">
                <a:solidFill>
                  <a:srgbClr val="FF0000"/>
                </a:solidFill>
              </a:rPr>
              <a:t>to </a:t>
            </a:r>
            <a:r>
              <a:rPr lang="en-US" sz="3600" dirty="0">
                <a:solidFill>
                  <a:srgbClr val="FF0000"/>
                </a:solidFill>
              </a:rPr>
              <a:t>move </a:t>
            </a:r>
            <a:r>
              <a:rPr lang="en-US" sz="3600" dirty="0" smtClean="0">
                <a:solidFill>
                  <a:srgbClr val="FF0000"/>
                </a:solidFill>
              </a:rPr>
              <a:t>to the </a:t>
            </a:r>
            <a:r>
              <a:rPr lang="en-US" sz="3600" dirty="0">
                <a:solidFill>
                  <a:srgbClr val="FF0000"/>
                </a:solidFill>
              </a:rPr>
              <a:t>cloud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3600" dirty="0" smtClean="0">
                <a:solidFill>
                  <a:srgbClr val="FF0000"/>
                </a:solidFill>
              </a:rPr>
              <a:t>2. </a:t>
            </a:r>
            <a:r>
              <a:rPr lang="en-US" sz="3600" dirty="0"/>
              <a:t>Determine the </a:t>
            </a:r>
            <a:r>
              <a:rPr lang="en-US" sz="3600" dirty="0">
                <a:solidFill>
                  <a:srgbClr val="FF0000"/>
                </a:solidFill>
              </a:rPr>
              <a:t>sensitivity</a:t>
            </a:r>
            <a:r>
              <a:rPr lang="en-US" sz="3600" dirty="0"/>
              <a:t> of the </a:t>
            </a:r>
            <a:r>
              <a:rPr lang="en-US" sz="3600" dirty="0">
                <a:solidFill>
                  <a:srgbClr val="FF0000"/>
                </a:solidFill>
              </a:rPr>
              <a:t>resource to risk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3600" dirty="0"/>
              <a:t>Risks that need to be </a:t>
            </a:r>
            <a:r>
              <a:rPr lang="en-US" sz="3600" dirty="0">
                <a:solidFill>
                  <a:srgbClr val="FF0000"/>
                </a:solidFill>
              </a:rPr>
              <a:t>evaluated are loss of privacy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unauthorized access </a:t>
            </a:r>
            <a:r>
              <a:rPr lang="en-US" sz="3600" dirty="0"/>
              <a:t>by others, </a:t>
            </a:r>
            <a:r>
              <a:rPr lang="en-US" sz="3600" dirty="0">
                <a:solidFill>
                  <a:srgbClr val="FF0000"/>
                </a:solidFill>
              </a:rPr>
              <a:t>loss </a:t>
            </a:r>
            <a:r>
              <a:rPr lang="en-US" sz="3600" dirty="0" smtClean="0">
                <a:solidFill>
                  <a:srgbClr val="FF0000"/>
                </a:solidFill>
              </a:rPr>
              <a:t>of data</a:t>
            </a:r>
            <a:r>
              <a:rPr lang="en-US" sz="3600" dirty="0"/>
              <a:t>, and </a:t>
            </a:r>
            <a:r>
              <a:rPr lang="en-US" sz="3600" dirty="0">
                <a:solidFill>
                  <a:srgbClr val="FF0000"/>
                </a:solidFill>
              </a:rPr>
              <a:t>interruptions in availability.</a:t>
            </a:r>
          </a:p>
        </p:txBody>
      </p:sp>
    </p:spTree>
    <p:extLst>
      <p:ext uri="{BB962C8B-B14F-4D97-AF65-F5344CB8AC3E}">
        <p14:creationId xmlns:p14="http://schemas.microsoft.com/office/powerpoint/2010/main" val="76312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Securing the </a:t>
            </a:r>
            <a:r>
              <a:rPr lang="en-US" sz="4000" b="1" dirty="0" smtClean="0"/>
              <a:t>Cloud</a:t>
            </a:r>
          </a:p>
          <a:p>
            <a:pPr algn="just"/>
            <a:r>
              <a:rPr lang="en-US" sz="3600" b="1" dirty="0"/>
              <a:t>3. </a:t>
            </a:r>
            <a:r>
              <a:rPr lang="en-US" sz="3600" dirty="0"/>
              <a:t>Determine the </a:t>
            </a:r>
            <a:r>
              <a:rPr lang="en-US" sz="3600" dirty="0">
                <a:solidFill>
                  <a:srgbClr val="FF0000"/>
                </a:solidFill>
              </a:rPr>
              <a:t>risk associated </a:t>
            </a:r>
            <a:r>
              <a:rPr lang="en-US" sz="3600" dirty="0"/>
              <a:t>with the </a:t>
            </a:r>
            <a:r>
              <a:rPr lang="en-US" sz="3600" dirty="0">
                <a:solidFill>
                  <a:srgbClr val="FF0000"/>
                </a:solidFill>
              </a:rPr>
              <a:t>particular cloud type for a </a:t>
            </a:r>
            <a:r>
              <a:rPr lang="en-US" sz="3600" dirty="0" smtClean="0">
                <a:solidFill>
                  <a:srgbClr val="FF0000"/>
                </a:solidFill>
              </a:rPr>
              <a:t>resource</a:t>
            </a:r>
            <a:r>
              <a:rPr lang="en-US" sz="3600" dirty="0" smtClean="0"/>
              <a:t>. Cloud </a:t>
            </a:r>
            <a:r>
              <a:rPr lang="en-US" sz="3600" dirty="0"/>
              <a:t>types include </a:t>
            </a:r>
            <a:r>
              <a:rPr lang="en-US" sz="3600" dirty="0">
                <a:solidFill>
                  <a:srgbClr val="FF0000"/>
                </a:solidFill>
              </a:rPr>
              <a:t>public, private (both external and internal)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hybrid, and </a:t>
            </a:r>
            <a:r>
              <a:rPr lang="en-US" sz="3600" dirty="0" smtClean="0">
                <a:solidFill>
                  <a:srgbClr val="FF0000"/>
                </a:solidFill>
              </a:rPr>
              <a:t>shared community </a:t>
            </a:r>
            <a:r>
              <a:rPr lang="en-US" sz="3600" dirty="0">
                <a:solidFill>
                  <a:srgbClr val="FF0000"/>
                </a:solidFill>
              </a:rPr>
              <a:t>types</a:t>
            </a:r>
            <a:r>
              <a:rPr lang="en-US" sz="3600" dirty="0"/>
              <a:t>. With each type, you need to consider where data and </a:t>
            </a:r>
            <a:r>
              <a:rPr lang="en-US" sz="3600" dirty="0" smtClean="0"/>
              <a:t>functionality will </a:t>
            </a:r>
            <a:r>
              <a:rPr lang="en-US" sz="3600" dirty="0"/>
              <a:t>be maintained</a:t>
            </a:r>
            <a:r>
              <a:rPr lang="en-US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707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Securing the </a:t>
            </a:r>
            <a:r>
              <a:rPr lang="en-US" sz="4000" b="1" dirty="0" smtClean="0"/>
              <a:t>Cloud</a:t>
            </a:r>
          </a:p>
          <a:p>
            <a:pPr algn="just"/>
            <a:r>
              <a:rPr lang="en-US" sz="3600" b="1" dirty="0"/>
              <a:t>4. </a:t>
            </a:r>
            <a:r>
              <a:rPr lang="en-US" sz="3600" dirty="0"/>
              <a:t>Take </a:t>
            </a:r>
            <a:r>
              <a:rPr lang="en-US" sz="3600" dirty="0">
                <a:solidFill>
                  <a:srgbClr val="FF0000"/>
                </a:solidFill>
              </a:rPr>
              <a:t>into account </a:t>
            </a:r>
            <a:r>
              <a:rPr lang="en-US" sz="3600" dirty="0"/>
              <a:t>the particular cloud service model that you will be </a:t>
            </a:r>
            <a:r>
              <a:rPr lang="en-US" sz="3600" dirty="0" smtClean="0"/>
              <a:t>using. </a:t>
            </a:r>
            <a:r>
              <a:rPr lang="en-US" sz="3600" dirty="0" smtClean="0">
                <a:solidFill>
                  <a:srgbClr val="FF0000"/>
                </a:solidFill>
              </a:rPr>
              <a:t>Different </a:t>
            </a:r>
            <a:r>
              <a:rPr lang="en-US" sz="3600" dirty="0">
                <a:solidFill>
                  <a:srgbClr val="FF0000"/>
                </a:solidFill>
              </a:rPr>
              <a:t>models </a:t>
            </a:r>
            <a:r>
              <a:rPr lang="en-US" sz="3600" dirty="0"/>
              <a:t>such as </a:t>
            </a:r>
            <a:r>
              <a:rPr lang="en-US" sz="3600" dirty="0" err="1">
                <a:solidFill>
                  <a:srgbClr val="FF0000"/>
                </a:solidFill>
              </a:rPr>
              <a:t>IaaS</a:t>
            </a:r>
            <a:r>
              <a:rPr lang="en-US" sz="3600" dirty="0">
                <a:solidFill>
                  <a:srgbClr val="FF0000"/>
                </a:solidFill>
              </a:rPr>
              <a:t>, </a:t>
            </a:r>
            <a:r>
              <a:rPr lang="en-US" sz="3600" dirty="0" err="1">
                <a:solidFill>
                  <a:srgbClr val="FF0000"/>
                </a:solidFill>
              </a:rPr>
              <a:t>SaaS</a:t>
            </a:r>
            <a:r>
              <a:rPr lang="en-US" sz="3600" dirty="0">
                <a:solidFill>
                  <a:srgbClr val="FF0000"/>
                </a:solidFill>
              </a:rPr>
              <a:t>, and </a:t>
            </a:r>
            <a:r>
              <a:rPr lang="en-US" sz="3600" dirty="0" err="1">
                <a:solidFill>
                  <a:srgbClr val="FF0000"/>
                </a:solidFill>
              </a:rPr>
              <a:t>PaaS</a:t>
            </a:r>
            <a:r>
              <a:rPr lang="en-US" sz="3600" dirty="0"/>
              <a:t> require their c</a:t>
            </a:r>
            <a:r>
              <a:rPr lang="en-US" sz="3600" dirty="0">
                <a:solidFill>
                  <a:srgbClr val="FF0000"/>
                </a:solidFill>
              </a:rPr>
              <a:t>ustomers to be </a:t>
            </a:r>
            <a:r>
              <a:rPr lang="en-US" sz="3600" dirty="0" smtClean="0">
                <a:solidFill>
                  <a:srgbClr val="FF0000"/>
                </a:solidFill>
              </a:rPr>
              <a:t>responsible for </a:t>
            </a:r>
            <a:r>
              <a:rPr lang="en-US" sz="3600" dirty="0">
                <a:solidFill>
                  <a:srgbClr val="FF0000"/>
                </a:solidFill>
              </a:rPr>
              <a:t>security </a:t>
            </a:r>
            <a:r>
              <a:rPr lang="en-US" sz="3600" dirty="0"/>
              <a:t>at different levels of the </a:t>
            </a:r>
            <a:r>
              <a:rPr lang="en-US" sz="3600" dirty="0">
                <a:solidFill>
                  <a:srgbClr val="FF0000"/>
                </a:solidFill>
              </a:rPr>
              <a:t>service stack.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57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Securing the </a:t>
            </a:r>
            <a:r>
              <a:rPr lang="en-US" sz="4000" b="1" dirty="0" smtClean="0"/>
              <a:t>Cloud</a:t>
            </a:r>
          </a:p>
          <a:p>
            <a:pPr algn="just"/>
            <a:r>
              <a:rPr lang="en-US" sz="3600" b="1" dirty="0"/>
              <a:t>5. </a:t>
            </a:r>
            <a:r>
              <a:rPr lang="en-US" sz="3600" dirty="0">
                <a:solidFill>
                  <a:srgbClr val="FF0000"/>
                </a:solidFill>
              </a:rPr>
              <a:t>If you have selected a particular cloud service provider</a:t>
            </a:r>
            <a:r>
              <a:rPr lang="en-US" sz="3600" dirty="0"/>
              <a:t>, you need to </a:t>
            </a:r>
            <a:r>
              <a:rPr lang="en-US" sz="3600" dirty="0">
                <a:solidFill>
                  <a:srgbClr val="FF0000"/>
                </a:solidFill>
              </a:rPr>
              <a:t>evaluate its system </a:t>
            </a:r>
            <a:r>
              <a:rPr lang="en-US" sz="3600" dirty="0" smtClean="0">
                <a:solidFill>
                  <a:srgbClr val="FF0000"/>
                </a:solidFill>
              </a:rPr>
              <a:t>to understand </a:t>
            </a:r>
            <a:r>
              <a:rPr lang="en-US" sz="3600" dirty="0"/>
              <a:t>how data is </a:t>
            </a:r>
            <a:r>
              <a:rPr lang="en-US" sz="3600" dirty="0">
                <a:solidFill>
                  <a:srgbClr val="FF0000"/>
                </a:solidFill>
              </a:rPr>
              <a:t>transferred</a:t>
            </a:r>
            <a:r>
              <a:rPr lang="en-US" sz="3600" dirty="0"/>
              <a:t>, where it is </a:t>
            </a:r>
            <a:r>
              <a:rPr lang="en-US" sz="3600" dirty="0">
                <a:solidFill>
                  <a:srgbClr val="FF0000"/>
                </a:solidFill>
              </a:rPr>
              <a:t>stored</a:t>
            </a:r>
            <a:r>
              <a:rPr lang="en-US" sz="3600" dirty="0"/>
              <a:t>, and how to </a:t>
            </a:r>
            <a:r>
              <a:rPr lang="en-US" sz="3600" dirty="0">
                <a:solidFill>
                  <a:srgbClr val="FF0000"/>
                </a:solidFill>
              </a:rPr>
              <a:t>move data both in </a:t>
            </a:r>
            <a:r>
              <a:rPr lang="en-US" sz="3600" dirty="0" smtClean="0">
                <a:solidFill>
                  <a:srgbClr val="FF0000"/>
                </a:solidFill>
              </a:rPr>
              <a:t>and out </a:t>
            </a:r>
            <a:r>
              <a:rPr lang="en-US" sz="3600" dirty="0">
                <a:solidFill>
                  <a:srgbClr val="FF0000"/>
                </a:solidFill>
              </a:rPr>
              <a:t>of the cloud.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87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579</Words>
  <Application>Microsoft Office PowerPoint</Application>
  <PresentationFormat>On-screen Show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105</cp:revision>
  <dcterms:created xsi:type="dcterms:W3CDTF">2006-08-16T00:00:00Z</dcterms:created>
  <dcterms:modified xsi:type="dcterms:W3CDTF">2022-10-28T05:02:27Z</dcterms:modified>
</cp:coreProperties>
</file>